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041" r:id="rId4"/>
  </p:sldMasterIdLst>
  <p:notesMasterIdLst>
    <p:notesMasterId r:id="rId39"/>
  </p:notesMasterIdLst>
  <p:sldIdLst>
    <p:sldId id="280" r:id="rId5"/>
    <p:sldId id="283" r:id="rId6"/>
    <p:sldId id="359" r:id="rId7"/>
    <p:sldId id="302" r:id="rId8"/>
    <p:sldId id="361" r:id="rId9"/>
    <p:sldId id="365" r:id="rId10"/>
    <p:sldId id="363" r:id="rId11"/>
    <p:sldId id="366" r:id="rId12"/>
    <p:sldId id="367" r:id="rId13"/>
    <p:sldId id="332" r:id="rId14"/>
    <p:sldId id="333" r:id="rId15"/>
    <p:sldId id="337" r:id="rId16"/>
    <p:sldId id="336" r:id="rId17"/>
    <p:sldId id="344" r:id="rId18"/>
    <p:sldId id="353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8" r:id="rId33"/>
    <p:sldId id="356" r:id="rId34"/>
    <p:sldId id="357" r:id="rId35"/>
    <p:sldId id="360" r:id="rId36"/>
    <p:sldId id="354" r:id="rId37"/>
    <p:sldId id="35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7D2204C-7676-45A0-9DF8-31522F391F78}">
          <p14:sldIdLst>
            <p14:sldId id="280"/>
            <p14:sldId id="283"/>
            <p14:sldId id="359"/>
            <p14:sldId id="302"/>
            <p14:sldId id="361"/>
            <p14:sldId id="365"/>
            <p14:sldId id="363"/>
            <p14:sldId id="366"/>
            <p14:sldId id="367"/>
            <p14:sldId id="332"/>
            <p14:sldId id="333"/>
            <p14:sldId id="337"/>
            <p14:sldId id="336"/>
            <p14:sldId id="344"/>
            <p14:sldId id="353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  <p14:sldId id="348"/>
            <p14:sldId id="349"/>
            <p14:sldId id="350"/>
            <p14:sldId id="351"/>
            <p14:sldId id="358"/>
            <p14:sldId id="356"/>
            <p14:sldId id="357"/>
            <p14:sldId id="360"/>
            <p14:sldId id="354"/>
            <p14:sldId id="352"/>
          </p14:sldIdLst>
        </p14:section>
        <p14:section name="Seção sem Título" id="{ACA7D080-7635-4626-8416-625C5E991C9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3557" autoAdjust="0"/>
  </p:normalViewPr>
  <p:slideViewPr>
    <p:cSldViewPr snapToGrid="0">
      <p:cViewPr varScale="1">
        <p:scale>
          <a:sx n="91" d="100"/>
          <a:sy n="91" d="100"/>
        </p:scale>
        <p:origin x="78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C36DA-CA29-4BB4-B6BA-A802DC7F316E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90399-4A06-4DB2-8D16-141E959E2117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097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90399-4A06-4DB2-8D16-141E959E2117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61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284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977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84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277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371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0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532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44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13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707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47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86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02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778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851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3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7B50-D684-4524-9BC0-55EAAFD6F823}" type="datetimeFigureOut">
              <a:rPr lang="pt-BR" smtClean="0"/>
              <a:pPr/>
              <a:t>11/12/2024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3DEB8B-ABD6-45A1-87E1-F428037A56F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85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C5C0A0-F8B6-915A-81B1-1411833DB052}"/>
              </a:ext>
            </a:extLst>
          </p:cNvPr>
          <p:cNvSpPr txBox="1"/>
          <p:nvPr/>
        </p:nvSpPr>
        <p:spPr>
          <a:xfrm>
            <a:off x="1054311" y="2198352"/>
            <a:ext cx="10083378" cy="17851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55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- SCADABR</a:t>
            </a:r>
          </a:p>
          <a:p>
            <a:pPr algn="ctr"/>
            <a:r>
              <a:rPr lang="pt-BR" sz="55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Cleaner Archimedes </a:t>
            </a:r>
          </a:p>
        </p:txBody>
      </p:sp>
      <p:pic>
        <p:nvPicPr>
          <p:cNvPr id="3" name="Imagem 11" descr="Logotipo&#10;&#10;Descrição gerada automaticamente">
            <a:extLst>
              <a:ext uri="{FF2B5EF4-FFF2-40B4-BE49-F238E27FC236}">
                <a16:creationId xmlns:a16="http://schemas.microsoft.com/office/drawing/2014/main" id="{908D7E7D-8BDE-4FE8-A253-5282E595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956" y="641982"/>
            <a:ext cx="3766733" cy="9106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998546" y="4457681"/>
            <a:ext cx="8395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Curso: </a:t>
            </a: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Habilitação Técnica em Eletrônica</a:t>
            </a:r>
          </a:p>
          <a:p>
            <a:pPr algn="ctr">
              <a:lnSpc>
                <a:spcPct val="100000"/>
              </a:lnSpc>
            </a:pPr>
            <a:endParaRPr lang="pt-BR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Prof. Orientador: </a:t>
            </a:r>
            <a:r>
              <a:rPr lang="pt-BR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Renato Tsutomu Koganezawa</a:t>
            </a:r>
          </a:p>
          <a:p>
            <a:pPr algn="ctr">
              <a:lnSpc>
                <a:spcPct val="100000"/>
              </a:lnSpc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8BF5C9-EE62-DD0D-49E5-BE4BDBC99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11" y="481559"/>
            <a:ext cx="1985612" cy="10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1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7AB82F-8D53-9F1B-D40F-A1EA8D19D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65" y="2012483"/>
            <a:ext cx="10404761" cy="2294751"/>
          </a:xfrm>
        </p:spPr>
        <p:txBody>
          <a:bodyPr>
            <a:normAutofit fontScale="25000" lnSpcReduction="20000"/>
          </a:bodyPr>
          <a:lstStyle/>
          <a:p>
            <a:pPr marL="6350" algn="ctr">
              <a:lnSpc>
                <a:spcPct val="170000"/>
              </a:lnSpc>
              <a:spcAft>
                <a:spcPts val="25"/>
              </a:spcAft>
            </a:pPr>
            <a:r>
              <a:rPr lang="pt-BR" sz="9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F0502020204030204" pitchFamily="34" charset="0"/>
                <a:cs typeface="Arial" panose="020B0604020202020204" pitchFamily="34" charset="0"/>
              </a:rPr>
              <a:t>ScadaBR: Origem e História</a:t>
            </a:r>
            <a:endParaRPr lang="pt-BR" sz="96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6350" algn="ctr">
              <a:lnSpc>
                <a:spcPct val="170000"/>
              </a:lnSpc>
              <a:spcAft>
                <a:spcPts val="25"/>
              </a:spcAft>
            </a:pPr>
            <a:r>
              <a:rPr lang="pt-BR" sz="96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F0502020204030204" pitchFamily="34" charset="0"/>
                <a:cs typeface="Arial" panose="020B0604020202020204" pitchFamily="34" charset="0"/>
              </a:rPr>
              <a:t>O ScadaBR foi criado por uma equipe de profissionais brasileiros experientes, inspirados pelas soluções SCADA existentes, mas com o objetivo de oferecer uma alternativa de código aberto. Lançado em 2011, o projeto rapidamente ganhou popularidade na comunidade de automação industrial, especialmente no Brasil, graças à sua flexibilidade e baixo custo.</a:t>
            </a:r>
            <a:endParaRPr lang="pt-BR" sz="96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464F1D-0D3F-B1C2-2BA3-2C2565DB7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26" y="5885524"/>
            <a:ext cx="1137684" cy="11376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E61FA1-C891-8F22-10AF-8F8290B9C812}"/>
              </a:ext>
            </a:extLst>
          </p:cNvPr>
          <p:cNvSpPr txBox="1"/>
          <p:nvPr/>
        </p:nvSpPr>
        <p:spPr>
          <a:xfrm>
            <a:off x="3570670" y="1173718"/>
            <a:ext cx="440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ScadaBR</a:t>
            </a:r>
          </a:p>
        </p:txBody>
      </p:sp>
    </p:spTree>
    <p:extLst>
      <p:ext uri="{BB962C8B-B14F-4D97-AF65-F5344CB8AC3E}">
        <p14:creationId xmlns:p14="http://schemas.microsoft.com/office/powerpoint/2010/main" val="254236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29F3-02CE-F200-E9BA-59783386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537" y="724825"/>
            <a:ext cx="6683586" cy="7048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 PL UKai TW MBE" panose="02000503000000000000" pitchFamily="2" charset="-128"/>
                <a:cs typeface="Arial" panose="020B0604020202020204" pitchFamily="34" charset="0"/>
              </a:rPr>
              <a:t>Mas afinal, o que é ScadaBR?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9163-E0AD-F0DB-0FCF-5637ACDD4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213"/>
            <a:ext cx="10295992" cy="3880773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lnSpc>
                <a:spcPct val="147000"/>
              </a:lnSpc>
              <a:spcAft>
                <a:spcPts val="25"/>
              </a:spcAft>
              <a:buNone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ScadaBR é uma plataforma SCADA (Supervisão, Controle e Aquisição de Dados) que permite a visualização, monitoramento e controle de sistemas industriais. 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ea typeface="Quattrocento Sans" panose="020B0502050000020003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47000"/>
              </a:lnSpc>
              <a:spcAft>
                <a:spcPts val="25"/>
              </a:spcAft>
              <a:buNone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Sua versatilidade permite aplicações em diversas áreas, incluindo:</a:t>
            </a:r>
            <a:endParaRPr lang="pt-BR" sz="2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7000"/>
              </a:lnSpc>
              <a:spcAft>
                <a:spcPts val="25"/>
              </a:spcAft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Controle de processos</a:t>
            </a:r>
            <a:endParaRPr lang="pt-BR" sz="2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7000"/>
              </a:lnSpc>
              <a:spcAft>
                <a:spcPts val="25"/>
              </a:spcAft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Automação de fábricas</a:t>
            </a:r>
            <a:endParaRPr lang="pt-BR" sz="2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7000"/>
              </a:lnSpc>
              <a:spcAft>
                <a:spcPts val="25"/>
              </a:spcAft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Gerenciamento de infraestrutura</a:t>
            </a:r>
            <a:endParaRPr lang="pt-BR" sz="2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7000"/>
              </a:lnSpc>
              <a:spcAft>
                <a:spcPts val="25"/>
              </a:spcAft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Outras aplicações industriais.</a:t>
            </a:r>
            <a:endParaRPr lang="pt-BR" sz="2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6E5DD0-5356-D658-0453-6B8ECA1C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26" y="5885524"/>
            <a:ext cx="1137684" cy="11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1963-407E-F036-1C2E-03711129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50" y="3038960"/>
            <a:ext cx="10587708" cy="2846563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  <a:t>As telas </a:t>
            </a:r>
            <a:r>
              <a:rPr lang="pt-BR" sz="2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apresentaram</a:t>
            </a:r>
            <a:r>
              <a:rPr lang="pt-BR" sz="2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  <a:t> um layout simples, mas funcional, da planta, proporcionando uma visualização clara e intuitiva dos sistemas e equipamentos.</a:t>
            </a:r>
            <a:br>
              <a:rPr lang="pt-BR" sz="2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</a:br>
            <a:r>
              <a:rPr lang="pt-BR" sz="2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  <a:t>Utilizaremos um microcontrolador “ESP32” em rede sem fio “Wireless”, que nos permitirá ter um controle dos parâmetros através da leitura de sensores.</a:t>
            </a:r>
            <a:br>
              <a:rPr lang="pt-BR" sz="2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</a:b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pt-BR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2800" b="1" dirty="0">
              <a:solidFill>
                <a:schemeClr val="tx1"/>
              </a:solidFill>
              <a:latin typeface="Quattrocento Sans" panose="020B0502050000020003" pitchFamily="34" charset="0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F84B4BAA-B8B3-894D-65AA-4D4A3ADB9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26" y="5885524"/>
            <a:ext cx="1137684" cy="11376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B35C17-1E1C-113E-2D9E-57890A2F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50" y="1071057"/>
            <a:ext cx="10187299" cy="18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8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3D15-F889-C56E-3516-C6A5E879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488" y="554480"/>
            <a:ext cx="6500514" cy="56731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Aplicação do ScadaBR no TCC:</a:t>
            </a:r>
            <a:r>
              <a:rPr lang="pt-BR" sz="1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Arial" panose="020B0604020202020204" pitchFamily="34" charset="0"/>
              </a:rPr>
              <a:t/>
            </a:r>
            <a:br>
              <a:rPr lang="pt-BR" sz="18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Arial" panose="020B0604020202020204" pitchFamily="34" charset="0"/>
              </a:rPr>
            </a:br>
            <a:endParaRPr lang="pt-BR" b="1" dirty="0">
              <a:solidFill>
                <a:schemeClr val="tx1"/>
              </a:solidFill>
              <a:latin typeface="Quattrocento Sans" panose="020B050205000002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66BB-D6FE-EB73-EB69-CB669C40C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21790"/>
            <a:ext cx="10295992" cy="4598526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lnSpc>
                <a:spcPct val="147000"/>
              </a:lnSpc>
              <a:spcAft>
                <a:spcPts val="25"/>
              </a:spcAft>
              <a:buNone/>
            </a:pPr>
            <a:r>
              <a:rPr lang="pt-BR" sz="6400" b="1" dirty="0">
                <a:solidFill>
                  <a:schemeClr val="tx1"/>
                </a:solidFill>
                <a:effectLst/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</a:rPr>
              <a:t>	</a:t>
            </a: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O Software ScadaBR atua como uma ferramenta de apoio para controle e monitoramento das informações coletadas na planta, por meio dos sensores e dispositivos instalados. Esses dispositivos permitem realizar ações como:</a:t>
            </a:r>
          </a:p>
          <a:p>
            <a:pPr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	</a:t>
            </a: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 Controle de Ligação/Desligamento das Bombas de água</a:t>
            </a:r>
            <a:endParaRPr lang="pt-BR" sz="7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</a:t>
            </a: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Monitoramento do </a:t>
            </a: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Compressora de ar</a:t>
            </a: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Monitoramento da Comporta</a:t>
            </a: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Monit</a:t>
            </a: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oramento dos Motores</a:t>
            </a: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Monit</a:t>
            </a: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oramento Dos Sensores</a:t>
            </a: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Monit</a:t>
            </a: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oramento do Gerador</a:t>
            </a:r>
          </a:p>
          <a:p>
            <a:pPr marL="6350" algn="l">
              <a:lnSpc>
                <a:spcPct val="147000"/>
              </a:lnSpc>
              <a:spcAft>
                <a:spcPts val="25"/>
              </a:spcAft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- Monit</a:t>
            </a:r>
            <a:r>
              <a:rPr lang="pt-BR" sz="7200" b="1" dirty="0">
                <a:solidFill>
                  <a:schemeClr val="tx1"/>
                </a:solidFill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oramento do Separador</a:t>
            </a:r>
            <a:endParaRPr lang="pt-BR" sz="7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Quattrocento Sans" panose="020B0502050000020003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47000"/>
              </a:lnSpc>
              <a:spcAft>
                <a:spcPts val="25"/>
              </a:spcAft>
              <a:buNone/>
            </a:pPr>
            <a:r>
              <a:rPr lang="pt-BR" sz="7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Quattrocento Sans" panose="020B0502050000020003" pitchFamily="34" charset="0"/>
                <a:cs typeface="Arial" panose="020B0604020202020204" pitchFamily="34" charset="0"/>
              </a:rPr>
              <a:t> Software Scada otimiza a gestão de processos, garantindo eficiência operacional e redução de custos.</a:t>
            </a:r>
            <a:endParaRPr lang="pt-BR" sz="7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3804C3-44B8-2DC0-7CA6-12FE4F9A6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316" y="5720316"/>
            <a:ext cx="1137684" cy="11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BDA58A-C7AE-7326-E135-129E4CBEA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26" y="5885524"/>
            <a:ext cx="1137684" cy="113768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1B7D44-F495-11D1-1606-054AF6CB304A}"/>
              </a:ext>
            </a:extLst>
          </p:cNvPr>
          <p:cNvSpPr txBox="1"/>
          <p:nvPr/>
        </p:nvSpPr>
        <p:spPr>
          <a:xfrm>
            <a:off x="1422080" y="3215353"/>
            <a:ext cx="934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Demonstração das telas e informações observadas, após início dos processos: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4BF9B1-D211-575E-FC94-F783EB15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1" y="1190926"/>
            <a:ext cx="10193395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72FB1A0-CDAB-DC37-F7FE-E3341DAA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590" y="365760"/>
            <a:ext cx="12340590" cy="69380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4CFDDC3-1975-CEBB-047A-93BCF12695A2}"/>
              </a:ext>
            </a:extLst>
          </p:cNvPr>
          <p:cNvSpPr txBox="1"/>
          <p:nvPr/>
        </p:nvSpPr>
        <p:spPr>
          <a:xfrm>
            <a:off x="3855720" y="-91440"/>
            <a:ext cx="4480560" cy="646331"/>
          </a:xfrm>
          <a:prstGeom prst="rect">
            <a:avLst/>
          </a:prstGeom>
          <a:solidFill>
            <a:srgbClr val="FFFF00"/>
          </a:solidFill>
          <a:effectLst/>
        </p:spPr>
        <p:txBody>
          <a:bodyPr wrap="square" rtlCol="0">
            <a:spAutoFit/>
          </a:bodyPr>
          <a:lstStyle/>
          <a:p>
            <a:r>
              <a:rPr lang="pt-BR" sz="3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Principal -Stop</a:t>
            </a:r>
            <a:endParaRPr lang="pt-BR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9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1CFCB-A789-F9A6-2A69-54328568C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240030"/>
            <a:ext cx="12573000" cy="6915150"/>
          </a:xfr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431BF7B-954E-C16F-E602-8F7834842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26" y="5885524"/>
            <a:ext cx="1137684" cy="1137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661CF-1DE1-35D8-47E0-6F3EB0CC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612" y="-49181"/>
            <a:ext cx="5574876" cy="57842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_BOMBAS _ STOP</a:t>
            </a:r>
          </a:p>
        </p:txBody>
      </p:sp>
    </p:spTree>
    <p:extLst>
      <p:ext uri="{BB962C8B-B14F-4D97-AF65-F5344CB8AC3E}">
        <p14:creationId xmlns:p14="http://schemas.microsoft.com/office/powerpoint/2010/main" val="93990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7647A-3B57-2B97-21DA-7B0414664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330" y="205740"/>
            <a:ext cx="12904470" cy="69265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67B13-D87F-273D-336D-E2400707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13" y="-71120"/>
            <a:ext cx="5608974" cy="55372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-COMPORTA_STOP</a:t>
            </a:r>
          </a:p>
        </p:txBody>
      </p:sp>
    </p:spTree>
    <p:extLst>
      <p:ext uri="{BB962C8B-B14F-4D97-AF65-F5344CB8AC3E}">
        <p14:creationId xmlns:p14="http://schemas.microsoft.com/office/powerpoint/2010/main" val="4293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71445-6B94-2FD0-81DF-86DA4AB34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1"/>
            <a:ext cx="12538710" cy="6629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2DF81-9D35-633B-8633-0E4590FB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69" y="-101599"/>
            <a:ext cx="5390172" cy="660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 SEPARADOR_STOP</a:t>
            </a:r>
          </a:p>
        </p:txBody>
      </p:sp>
    </p:spTree>
    <p:extLst>
      <p:ext uri="{BB962C8B-B14F-4D97-AF65-F5344CB8AC3E}">
        <p14:creationId xmlns:p14="http://schemas.microsoft.com/office/powerpoint/2010/main" val="83467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34CE0-3213-7E19-A054-F76935F7B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030"/>
            <a:ext cx="12348209" cy="72466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6CBBC-D993-A0DA-EC61-CCFB9B70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512" y="-297180"/>
            <a:ext cx="5317183" cy="59436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-MOTORES_STOP</a:t>
            </a:r>
          </a:p>
        </p:txBody>
      </p:sp>
    </p:spTree>
    <p:extLst>
      <p:ext uri="{BB962C8B-B14F-4D97-AF65-F5344CB8AC3E}">
        <p14:creationId xmlns:p14="http://schemas.microsoft.com/office/powerpoint/2010/main" val="2455371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38EDA7-6A4E-7CF6-A115-4E090966DF72}"/>
              </a:ext>
            </a:extLst>
          </p:cNvPr>
          <p:cNvSpPr txBox="1"/>
          <p:nvPr/>
        </p:nvSpPr>
        <p:spPr>
          <a:xfrm>
            <a:off x="3231528" y="836020"/>
            <a:ext cx="547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Participantes do grupo 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3B84BA-E1B4-FD78-778E-968D969BA6C5}"/>
              </a:ext>
            </a:extLst>
          </p:cNvPr>
          <p:cNvSpPr txBox="1"/>
          <p:nvPr/>
        </p:nvSpPr>
        <p:spPr>
          <a:xfrm>
            <a:off x="1884369" y="1866996"/>
            <a:ext cx="81724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Lucas da Silva Ferreira                                                        RA: 59419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Luciano Alves de Oliveira                                                    RA: 59430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Marcelo Guidi                                                                        RA: 59404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Marcelo Silva de Oliveira                                                     RA:59415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Jean Lucas Aparecido Queiroz                                           RA:57412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Rodrigo Fernandes                                                               RA: 59425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Paulo Claudino da Silva                                                       RA:59427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Stefhany Gabriela Dias Barboza                                         RA: 59405                              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81" y="5460280"/>
            <a:ext cx="1397719" cy="13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F3C1E-DD07-B0AA-58E6-455315B17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228600"/>
            <a:ext cx="1259586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59D9F-241B-B910-EA4B-B7E0BE80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972" y="-114300"/>
            <a:ext cx="5872056" cy="6604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TELA_ SENSORES_STOP</a:t>
            </a:r>
          </a:p>
        </p:txBody>
      </p:sp>
    </p:spTree>
    <p:extLst>
      <p:ext uri="{BB962C8B-B14F-4D97-AF65-F5344CB8AC3E}">
        <p14:creationId xmlns:p14="http://schemas.microsoft.com/office/powerpoint/2010/main" val="306373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E765DC-F3B2-7003-A7C9-9C7C6673C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330" y="240030"/>
            <a:ext cx="12938759" cy="67831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90498-C475-A31B-13E3-AA65497F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838" y="-86020"/>
            <a:ext cx="6058324" cy="582930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-GERADOR_ STOP</a:t>
            </a:r>
          </a:p>
        </p:txBody>
      </p:sp>
    </p:spTree>
    <p:extLst>
      <p:ext uri="{BB962C8B-B14F-4D97-AF65-F5344CB8AC3E}">
        <p14:creationId xmlns:p14="http://schemas.microsoft.com/office/powerpoint/2010/main" val="105352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9D1C6-94ED-38A4-B4C6-6C94095F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10" y="205740"/>
            <a:ext cx="12995910" cy="71208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1EDA0-861A-02A1-AF02-C579FD9D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547" y="-80010"/>
            <a:ext cx="5814906" cy="62484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-PRINCIPAL -START</a:t>
            </a:r>
          </a:p>
        </p:txBody>
      </p:sp>
    </p:spTree>
    <p:extLst>
      <p:ext uri="{BB962C8B-B14F-4D97-AF65-F5344CB8AC3E}">
        <p14:creationId xmlns:p14="http://schemas.microsoft.com/office/powerpoint/2010/main" val="59174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F8748-8D80-8E9A-238C-934AC1098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11454"/>
            <a:ext cx="12344400" cy="68751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5A47D-6E1F-0DD3-3A26-8EA67386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457" y="-66040"/>
            <a:ext cx="5517726" cy="6604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BOMBAS -START</a:t>
            </a:r>
          </a:p>
        </p:txBody>
      </p:sp>
    </p:spTree>
    <p:extLst>
      <p:ext uri="{BB962C8B-B14F-4D97-AF65-F5344CB8AC3E}">
        <p14:creationId xmlns:p14="http://schemas.microsoft.com/office/powerpoint/2010/main" val="120526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81703-0DCB-BB81-853E-1F22C3AE5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39011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88C52-6EA8-B6EF-1418-604D0C74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92" y="-91440"/>
            <a:ext cx="5780616" cy="57912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-MOTORES -START</a:t>
            </a:r>
          </a:p>
        </p:txBody>
      </p:sp>
    </p:spTree>
    <p:extLst>
      <p:ext uri="{BB962C8B-B14F-4D97-AF65-F5344CB8AC3E}">
        <p14:creationId xmlns:p14="http://schemas.microsoft.com/office/powerpoint/2010/main" val="61895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6FE56-0C38-6C5C-839D-8CC3AC65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1"/>
            <a:ext cx="13133070" cy="7098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B1510-1D04-EE15-FB1C-F2FCF740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077" y="-98650"/>
            <a:ext cx="6161193" cy="681579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-SEPARADOR- START</a:t>
            </a:r>
          </a:p>
        </p:txBody>
      </p:sp>
    </p:spTree>
    <p:extLst>
      <p:ext uri="{BB962C8B-B14F-4D97-AF65-F5344CB8AC3E}">
        <p14:creationId xmlns:p14="http://schemas.microsoft.com/office/powerpoint/2010/main" val="190025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3AEDF-F3AC-D0C1-4778-D506C051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435840" cy="68008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43DBF3-7A1F-B038-AE80-AFDC1B3F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417" y="0"/>
            <a:ext cx="5426286" cy="54864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SENSORES -START</a:t>
            </a:r>
          </a:p>
        </p:txBody>
      </p:sp>
    </p:spTree>
    <p:extLst>
      <p:ext uri="{BB962C8B-B14F-4D97-AF65-F5344CB8AC3E}">
        <p14:creationId xmlns:p14="http://schemas.microsoft.com/office/powerpoint/2010/main" val="941353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66E0-756F-4EA6-6A1E-5A68BA573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171450"/>
            <a:ext cx="12527280" cy="69837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4F012-1579-B959-0CA9-E2D4718A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174" y="-80010"/>
            <a:ext cx="5045734" cy="60198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GERADOR - START</a:t>
            </a:r>
          </a:p>
        </p:txBody>
      </p:sp>
    </p:spTree>
    <p:extLst>
      <p:ext uri="{BB962C8B-B14F-4D97-AF65-F5344CB8AC3E}">
        <p14:creationId xmlns:p14="http://schemas.microsoft.com/office/powerpoint/2010/main" val="1693979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30873-9D39-7B4D-9055-25FC53397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50" y="434340"/>
            <a:ext cx="12870180" cy="6663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ED4E-D51E-24A2-CF9D-ECE1A7B0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62" y="-102870"/>
            <a:ext cx="5088678" cy="53721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 COMPORTA -START</a:t>
            </a:r>
          </a:p>
        </p:txBody>
      </p:sp>
    </p:spTree>
    <p:extLst>
      <p:ext uri="{BB962C8B-B14F-4D97-AF65-F5344CB8AC3E}">
        <p14:creationId xmlns:p14="http://schemas.microsoft.com/office/powerpoint/2010/main" val="310038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6A349-682C-FF6E-A40D-F76BF581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do protótipo: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040A1C-79E2-76B9-A7E4-8788B6D5B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pt-BR" dirty="0">
                <a:solidFill>
                  <a:schemeClr val="tx1"/>
                </a:solidFill>
              </a:rPr>
              <a:t>ESP32 E Módulo;                                            </a:t>
            </a:r>
          </a:p>
          <a:p>
            <a:r>
              <a:rPr lang="pt-BR" dirty="0">
                <a:solidFill>
                  <a:schemeClr val="tx1"/>
                </a:solidFill>
              </a:rPr>
              <a:t>Sensor Ultrassônico;</a:t>
            </a:r>
          </a:p>
          <a:p>
            <a:r>
              <a:rPr lang="pt-BR" dirty="0">
                <a:solidFill>
                  <a:schemeClr val="tx1"/>
                </a:solidFill>
              </a:rPr>
              <a:t>Encoder;</a:t>
            </a:r>
          </a:p>
          <a:p>
            <a:r>
              <a:rPr lang="pt-BR" dirty="0">
                <a:solidFill>
                  <a:schemeClr val="tx1"/>
                </a:solidFill>
              </a:rPr>
              <a:t>Motor de Passo;</a:t>
            </a:r>
          </a:p>
          <a:p>
            <a:r>
              <a:rPr lang="pt-BR" dirty="0">
                <a:solidFill>
                  <a:schemeClr val="tx1"/>
                </a:solidFill>
              </a:rPr>
              <a:t>Módulo de ponte H;</a:t>
            </a:r>
          </a:p>
          <a:p>
            <a:r>
              <a:rPr lang="pt-BR" dirty="0">
                <a:solidFill>
                  <a:schemeClr val="tx1"/>
                </a:solidFill>
              </a:rPr>
              <a:t>Medidor de Tensão Digital;</a:t>
            </a:r>
          </a:p>
          <a:p>
            <a:r>
              <a:rPr lang="pt-BR" dirty="0">
                <a:solidFill>
                  <a:schemeClr val="tx1"/>
                </a:solidFill>
              </a:rPr>
              <a:t>Uma placa banco de relés;</a:t>
            </a:r>
          </a:p>
          <a:p>
            <a:r>
              <a:rPr lang="pt-BR" dirty="0">
                <a:solidFill>
                  <a:schemeClr val="tx1"/>
                </a:solidFill>
              </a:rPr>
              <a:t>Shild adaptadora;</a:t>
            </a:r>
          </a:p>
          <a:p>
            <a:r>
              <a:rPr lang="pt-BR" dirty="0">
                <a:solidFill>
                  <a:schemeClr val="tx1"/>
                </a:solidFill>
              </a:rPr>
              <a:t>Bomba d’água.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695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B74B542-5160-503E-53B1-0DB486201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3" y="1792224"/>
            <a:ext cx="5175249" cy="424980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96A957-C4B4-263D-BC6F-D94A3F940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592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010D94-5F37-4835-5358-5F5A2051E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792224"/>
            <a:ext cx="4184035" cy="42491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Esse projeto tem como objetivo integrar dois dos principais usos práticos de um parafuso de Arquimedes, sua capacidade de gerar energia elétrica através de sua energia mecânica, e sua capacidade de transportar fluidos e materiais sólidos por meio de suas helicoides. 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Neste cenário utilizaremos o “Software Supervisório ScadaBR” (Software livre) que é capaz de gerar e implementar imagens de projetos para minimizar impactos negativos através do monitoramento de processos, seguindo a mesma ideologia de um IHM – “Interface homem máquina”.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9913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52F70-1D49-C064-DD96-96F8E5897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68780"/>
            <a:ext cx="7766936" cy="3154680"/>
          </a:xfrm>
        </p:spPr>
        <p:txBody>
          <a:bodyPr/>
          <a:lstStyle/>
          <a:p>
            <a:pPr algn="ctr"/>
            <a:r>
              <a:rPr lang="pt-BR" sz="4800" dirty="0"/>
              <a:t> DIAGRAMA MULTIFILAR DO PROJETO</a:t>
            </a:r>
            <a:br>
              <a:rPr lang="pt-BR" sz="4800" dirty="0"/>
            </a:b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879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4DBD3B8-F206-15A9-4DD3-2601B3538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285750"/>
            <a:ext cx="8186057" cy="6012179"/>
          </a:xfrm>
        </p:spPr>
      </p:pic>
    </p:spTree>
    <p:extLst>
      <p:ext uri="{BB962C8B-B14F-4D97-AF65-F5344CB8AC3E}">
        <p14:creationId xmlns:p14="http://schemas.microsoft.com/office/powerpoint/2010/main" val="3445873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D4A1-0FC7-9F75-0B5E-9A44D0FB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Programação:</a:t>
            </a:r>
            <a:br>
              <a:rPr lang="pt-BR" dirty="0"/>
            </a:br>
            <a:r>
              <a:rPr lang="pt-BR" sz="2800" dirty="0">
                <a:solidFill>
                  <a:schemeClr val="tx1"/>
                </a:solidFill>
              </a:rPr>
              <a:t>Código de ligação entre a ESP32 e o SCADA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09706E2-4283-C3CF-AF27-8CF018A72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25" y="1887729"/>
            <a:ext cx="2968329" cy="46425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7550B5-B17B-0002-414B-7B6C22D4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54" y="1930401"/>
            <a:ext cx="2633559" cy="4750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89EF12-4C01-3558-61DC-D677BBF8F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39" y="1887729"/>
            <a:ext cx="2633559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5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u="sng" dirty="0"/>
              <a:t>Custos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MATERIAIS: R$ 3.000,00</a:t>
            </a:r>
          </a:p>
          <a:p>
            <a:pPr marL="0" indent="0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MÃO DE OBRA: R$ 8.000,00</a:t>
            </a:r>
          </a:p>
          <a:p>
            <a:pPr marL="0" indent="0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TOTAL: R$ 11.000,00</a:t>
            </a:r>
          </a:p>
          <a:p>
            <a:pPr marL="0" indent="0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PREÇO DE VENDA: R$ 45.000,00</a:t>
            </a:r>
          </a:p>
        </p:txBody>
      </p:sp>
    </p:spTree>
    <p:extLst>
      <p:ext uri="{BB962C8B-B14F-4D97-AF65-F5344CB8AC3E}">
        <p14:creationId xmlns:p14="http://schemas.microsoft.com/office/powerpoint/2010/main" val="37743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2714-475F-1DF1-0C96-6EE5B6B5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272" y="1047528"/>
            <a:ext cx="3357456" cy="556260"/>
          </a:xfrm>
        </p:spPr>
        <p:txBody>
          <a:bodyPr>
            <a:noAutofit/>
          </a:bodyPr>
          <a:lstStyle/>
          <a:p>
            <a:r>
              <a:rPr lang="pt-BR" b="1" u="sng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FCCF-1400-4D8F-000A-18CB9992A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88" y="2176794"/>
            <a:ext cx="10942852" cy="280668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ea typeface="Arial MT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chemeClr val="tx1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Com base do funcionamento do nosso projeto, podemos concluir que todos os objetivos foram alcançados com êxito.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tx1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De modo que foram aplicados ao máximo todos os conhecimentos adquiridos durante a formação e todas as experiências fora dela também extraindo o máximo do nosso projeto que foi além de nossas expectativas.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ea typeface="Arial MT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800" b="1" dirty="0">
                <a:solidFill>
                  <a:schemeClr val="tx1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ea typeface="Arial MT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72BC81-7BF4-F8D0-52C6-6D15301B7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316" y="5720316"/>
            <a:ext cx="1137684" cy="11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7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87532" y="1923803"/>
            <a:ext cx="8953994" cy="490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Fazer uso do parafuso de Arquimedes de modo que integre suas principais características (movimentação de fluídos e geração de energia como turbina);</a:t>
            </a:r>
          </a:p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    </a:t>
            </a:r>
            <a:r>
              <a:rPr lang="pt-BR" sz="1600" b="1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</a:t>
            </a: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emonstração de um sistema supervisório que nos permitirá monitorar os dados </a:t>
            </a:r>
            <a:r>
              <a:rPr lang="pt-BR" sz="1600" b="1" dirty="0">
                <a:solidFill>
                  <a:srgbClr val="000000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coletados </a:t>
            </a: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 dispositivos eletrônicos a curta e longa distância.</a:t>
            </a:r>
          </a:p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Desenvolvimento e aplicação pratica de habilidades comportamentais: negociação; resolução problemas, divisão de tarefas entre outras.</a:t>
            </a:r>
          </a:p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Concluir a formação técnica em Eletrônica;</a:t>
            </a:r>
          </a:p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6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411480" marR="6096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411480" marR="60960" indent="-342900" algn="ct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marL="411480" marR="60960" indent="-342900" algn="ctr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572014" y="1081857"/>
            <a:ext cx="2023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u="sng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81" y="5460281"/>
            <a:ext cx="1397719" cy="139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39FDE-5D71-AC9F-04B5-B5E0BAE8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Fundamentação: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20180-1A59-F55D-45C1-7B4040E53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primeiro uso como turbina para a geração de energia, foi em 1991 por Karl-</a:t>
            </a:r>
            <a:r>
              <a:rPr lang="pt-BR" dirty="0" err="1"/>
              <a:t>august</a:t>
            </a:r>
            <a:r>
              <a:rPr lang="pt-BR" dirty="0"/>
              <a:t> </a:t>
            </a:r>
            <a:r>
              <a:rPr lang="pt-BR" dirty="0" err="1"/>
              <a:t>Radlik</a:t>
            </a:r>
            <a:r>
              <a:rPr lang="pt-BR" dirty="0"/>
              <a:t> que o patenteou, tais mecanismos são chamados de AST (</a:t>
            </a:r>
            <a:r>
              <a:rPr lang="pt-BR" dirty="0" err="1"/>
              <a:t>Archimedian</a:t>
            </a:r>
            <a:r>
              <a:rPr lang="pt-BR" dirty="0"/>
              <a:t> </a:t>
            </a:r>
            <a:r>
              <a:rPr lang="pt-BR" dirty="0" err="1"/>
              <a:t>Screw</a:t>
            </a:r>
            <a:r>
              <a:rPr lang="pt-BR" dirty="0"/>
              <a:t> Turbine) e já estão sendo instalado por todas as partes do mundo.</a:t>
            </a:r>
          </a:p>
          <a:p>
            <a:endParaRPr lang="pt-BR" dirty="0"/>
          </a:p>
          <a:p>
            <a:r>
              <a:rPr lang="pt-BR" dirty="0"/>
              <a:t> Segundo LASHOFER, em 2012 já havia mais de 400 AST espalhadas pelo mundo, sendo que a primeira foi instalada no rio </a:t>
            </a:r>
            <a:r>
              <a:rPr lang="pt-BR" dirty="0" err="1"/>
              <a:t>Eger</a:t>
            </a:r>
            <a:r>
              <a:rPr lang="pt-BR" dirty="0"/>
              <a:t>, em </a:t>
            </a:r>
            <a:r>
              <a:rPr lang="pt-BR" dirty="0" err="1"/>
              <a:t>Aufhausen</a:t>
            </a:r>
            <a:r>
              <a:rPr lang="pt-BR" dirty="0"/>
              <a:t>, na Alemanha, com uma capacidade de geração de aproximadamente</a:t>
            </a:r>
            <a:br>
              <a:rPr lang="pt-BR" dirty="0"/>
            </a:br>
            <a:r>
              <a:rPr lang="pt-BR" dirty="0"/>
              <a:t>4 KW.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22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2584-584A-549D-751C-3125D7E5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8725362" cy="1320800"/>
          </a:xfrm>
        </p:spPr>
        <p:txBody>
          <a:bodyPr/>
          <a:lstStyle/>
          <a:p>
            <a:r>
              <a:rPr lang="pt-BR" dirty="0"/>
              <a:t>Fundamentação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B393B86-A307-B397-42C3-5E63DE514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640" y="2160589"/>
            <a:ext cx="4312285" cy="3880773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E02F66-4CC5-08DB-598E-3A19DEA548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Parafuso aplicado no Rio </a:t>
            </a:r>
            <a:r>
              <a:rPr lang="pt-BR" dirty="0" err="1"/>
              <a:t>Radomka</a:t>
            </a:r>
            <a:r>
              <a:rPr lang="pt-BR" dirty="0"/>
              <a:t>, na Polônia.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 parafuso possui 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3m de diâmetro;</a:t>
            </a:r>
          </a:p>
          <a:p>
            <a:pPr marL="0" indent="0">
              <a:buNone/>
            </a:pPr>
            <a:r>
              <a:rPr lang="pt-BR" dirty="0"/>
              <a:t>6m³/s de vazão;</a:t>
            </a:r>
          </a:p>
          <a:p>
            <a:pPr marL="0" indent="0">
              <a:buNone/>
            </a:pPr>
            <a:r>
              <a:rPr lang="pt-BR" dirty="0"/>
              <a:t>1,8m de queda;</a:t>
            </a:r>
          </a:p>
          <a:p>
            <a:pPr marL="0" indent="0">
              <a:buNone/>
            </a:pPr>
            <a:r>
              <a:rPr lang="pt-BR" dirty="0"/>
              <a:t>80 kW de potência máxima.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786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1528D-0058-7DE9-3CF1-3DA57553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SCADA: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E15D6-4EBD-8CBB-60C7-C5DAFC04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 No Brasil e no mundo, o sistema SCADA é o padrão de fato de indústrias de data centers, óleo e gás, alimentos e bebidas, papel e celulose, tratamento de água e até edifícios inteligentes. Esta plataforma permite à organização controlar processos industriais, coletando e processando dados em tempo real.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força do ambiente SCADA em todas as verticais industriais é tal que, de acordo com o estudo da </a:t>
            </a:r>
            <a:r>
              <a:rPr lang="pt-BR" dirty="0" err="1"/>
              <a:t>Precedence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, o valor global deste </a:t>
            </a:r>
            <a:r>
              <a:rPr lang="pt-BR" dirty="0" smtClean="0"/>
              <a:t>mercado</a:t>
            </a:r>
            <a:r>
              <a:rPr lang="pt-BR" dirty="0"/>
              <a:t>, que era USD 35,38bilhões em 2021, deve chegar a mais de USD 61,22 bilhões até 2030.</a:t>
            </a:r>
          </a:p>
        </p:txBody>
      </p:sp>
    </p:spTree>
    <p:extLst>
      <p:ext uri="{BB962C8B-B14F-4D97-AF65-F5344CB8AC3E}">
        <p14:creationId xmlns:p14="http://schemas.microsoft.com/office/powerpoint/2010/main" val="399366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D9B2D-5798-0818-C540-4CCF0EFC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16217B-CE33-CBCF-7C13-5117A580D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Baixo impacto ambiental;</a:t>
            </a:r>
          </a:p>
          <a:p>
            <a:endParaRPr lang="pt-BR" dirty="0"/>
          </a:p>
          <a:p>
            <a:r>
              <a:rPr lang="pt-BR" dirty="0"/>
              <a:t>Pode ser aplicado em rios com pouca vazão e baixo desnível;</a:t>
            </a:r>
          </a:p>
          <a:p>
            <a:endParaRPr lang="pt-BR" dirty="0"/>
          </a:p>
          <a:p>
            <a:r>
              <a:rPr lang="pt-BR" dirty="0"/>
              <a:t>Redução de resíduos que chegam no mar (cerca de 1,1 a 1,4 milhões de resíduos chegam ao mar segundo pesquisas);</a:t>
            </a:r>
          </a:p>
          <a:p>
            <a:endParaRPr lang="pt-BR" dirty="0"/>
          </a:p>
          <a:p>
            <a:r>
              <a:rPr lang="pt-BR" dirty="0"/>
              <a:t>Pode baratear ou até custear a operação das turbinas de Arquimedes, gerando um grande retorno a economia.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680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898C6-E945-D2A4-0EB5-987778E6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Diferencial SCADA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053AA-D3C5-EDAC-4986-FEAD20BEF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Automação avançada</a:t>
            </a:r>
          </a:p>
          <a:p>
            <a:endParaRPr lang="pt-BR" dirty="0"/>
          </a:p>
          <a:p>
            <a:r>
              <a:rPr lang="pt-BR" dirty="0"/>
              <a:t>Monitoramento em tempo real</a:t>
            </a:r>
          </a:p>
          <a:p>
            <a:endParaRPr lang="pt-BR" dirty="0"/>
          </a:p>
          <a:p>
            <a:r>
              <a:rPr lang="pt-BR" dirty="0"/>
              <a:t>Otimização de processos</a:t>
            </a:r>
          </a:p>
          <a:p>
            <a:endParaRPr lang="pt-BR" dirty="0"/>
          </a:p>
          <a:p>
            <a:r>
              <a:rPr lang="pt-BR" dirty="0"/>
              <a:t>Segurança aprimorada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6642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F39120443CCCC42B21BB3BBCBEF5CEC" ma:contentTypeVersion="3" ma:contentTypeDescription="Crie um novo documento." ma:contentTypeScope="" ma:versionID="554ffd7abd6eec80fdf216c09e3b26ff">
  <xsd:schema xmlns:xsd="http://www.w3.org/2001/XMLSchema" xmlns:xs="http://www.w3.org/2001/XMLSchema" xmlns:p="http://schemas.microsoft.com/office/2006/metadata/properties" xmlns:ns2="d22ff971-7f5d-4c92-8c6d-5de384aaf5ef" targetNamespace="http://schemas.microsoft.com/office/2006/metadata/properties" ma:root="true" ma:fieldsID="b6f558506600283129ffd3c18a3331d9" ns2:_="">
    <xsd:import namespace="d22ff971-7f5d-4c92-8c6d-5de384aaf5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2ff971-7f5d-4c92-8c6d-5de384aaf5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7B8892-E3D2-4DF2-BBC3-B8F7E49F45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81D18F-48F0-4DD3-826B-3707EF1D049B}">
  <ds:schemaRefs>
    <ds:schemaRef ds:uri="http://purl.org/dc/terms/"/>
    <ds:schemaRef ds:uri="http://schemas.openxmlformats.org/package/2006/metadata/core-properties"/>
    <ds:schemaRef ds:uri="http://www.w3.org/XML/1998/namespace"/>
    <ds:schemaRef ds:uri="d22ff971-7f5d-4c92-8c6d-5de384aaf5ef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DD6CB40-FE4F-42DC-BE83-5DF6128B43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2ff971-7f5d-4c92-8c6d-5de384aaf5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2322</TotalTime>
  <Words>878</Words>
  <Application>Microsoft Office PowerPoint</Application>
  <PresentationFormat>Widescreen</PresentationFormat>
  <Paragraphs>125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5" baseType="lpstr">
      <vt:lpstr>AR PL UKai TW MBE</vt:lpstr>
      <vt:lpstr>Arial</vt:lpstr>
      <vt:lpstr>Arial MT</vt:lpstr>
      <vt:lpstr>Calibri</vt:lpstr>
      <vt:lpstr>Quattrocento Sans</vt:lpstr>
      <vt:lpstr>Segoe UI</vt:lpstr>
      <vt:lpstr>Times New Roman</vt:lpstr>
      <vt:lpstr>Trebuchet MS</vt:lpstr>
      <vt:lpstr>Wingdings</vt:lpstr>
      <vt:lpstr>Wingdings 3</vt:lpstr>
      <vt:lpstr>Facetado</vt:lpstr>
      <vt:lpstr>Apresentação do PowerPoint</vt:lpstr>
      <vt:lpstr>Apresentação do PowerPoint</vt:lpstr>
      <vt:lpstr>Introdução</vt:lpstr>
      <vt:lpstr>Apresentação do PowerPoint</vt:lpstr>
      <vt:lpstr>Fundamentação: </vt:lpstr>
      <vt:lpstr>Fundamentação</vt:lpstr>
      <vt:lpstr>Fundamentação SCADA:</vt:lpstr>
      <vt:lpstr>Diferencial</vt:lpstr>
      <vt:lpstr>Diferencial SCADA</vt:lpstr>
      <vt:lpstr>Apresentação do PowerPoint</vt:lpstr>
      <vt:lpstr>Mas afinal, o que é ScadaBR? </vt:lpstr>
      <vt:lpstr>As telas apresentaram um layout simples, mas funcional, da planta, proporcionando uma visualização clara e intuitiva dos sistemas e equipamentos. Utilizaremos um microcontrolador “ESP32” em rede sem fio “Wireless”, que nos permitirá ter um controle dos parâmetros através da leitura de sensores.   </vt:lpstr>
      <vt:lpstr>Aplicação do ScadaBR no TCC: </vt:lpstr>
      <vt:lpstr>Apresentação do PowerPoint</vt:lpstr>
      <vt:lpstr>Apresentação do PowerPoint</vt:lpstr>
      <vt:lpstr>Tela _BOMBAS _ STOP</vt:lpstr>
      <vt:lpstr>Tela -COMPORTA_STOP</vt:lpstr>
      <vt:lpstr>Tela - SEPARADOR_STOP</vt:lpstr>
      <vt:lpstr>Tela -MOTORES_STOP</vt:lpstr>
      <vt:lpstr>TELA_ SENSORES_STOP</vt:lpstr>
      <vt:lpstr>Tela -GERADOR_ STOP</vt:lpstr>
      <vt:lpstr>Tela -PRINCIPAL -START</vt:lpstr>
      <vt:lpstr>Tela BOMBAS -START</vt:lpstr>
      <vt:lpstr>Tela -MOTORES -START</vt:lpstr>
      <vt:lpstr>Tela -SEPARADOR- START</vt:lpstr>
      <vt:lpstr>Tela SENSORES -START</vt:lpstr>
      <vt:lpstr>Tela GERADOR - START</vt:lpstr>
      <vt:lpstr>Tela COMPORTA -START</vt:lpstr>
      <vt:lpstr>Componentes do protótipo:</vt:lpstr>
      <vt:lpstr> DIAGRAMA MULTIFILAR DO PROJETO </vt:lpstr>
      <vt:lpstr>Apresentação do PowerPoint</vt:lpstr>
      <vt:lpstr>Programação: Código de ligação entre a ESP32 e o SCADA</vt:lpstr>
      <vt:lpstr>Custos do Projeto</vt:lpstr>
      <vt:lpstr>CONCLUSÃO: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maquina recicladora de lata alumínio</dc:title>
  <dc:creator>VITOR OLIVEIRA DOS SANTOS</dc:creator>
  <cp:lastModifiedBy>JEAN LUCAS APARECIDO QUEIROZ</cp:lastModifiedBy>
  <cp:revision>413</cp:revision>
  <dcterms:created xsi:type="dcterms:W3CDTF">2022-05-25T00:25:20Z</dcterms:created>
  <dcterms:modified xsi:type="dcterms:W3CDTF">2024-12-11T21:58:57Z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0x0101007F39120443CCCC42B21BB3BBCBEF5CEC</vt:lpwstr>
  </property>
</Properties>
</file>